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11"/>
  </p:notesMasterIdLst>
  <p:sldIdLst>
    <p:sldId id="267" r:id="rId5"/>
    <p:sldId id="269" r:id="rId6"/>
    <p:sldId id="272" r:id="rId7"/>
    <p:sldId id="268" r:id="rId8"/>
    <p:sldId id="273" r:id="rId9"/>
    <p:sldId id="280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unito Sans" pitchFamily="2" charset="0"/>
      <p:regular r:id="rId16"/>
      <p:bold r:id="rId17"/>
      <p:italic r:id="rId18"/>
      <p:boldItalic r:id="rId19"/>
    </p:embeddedFont>
    <p:embeddedFont>
      <p:font typeface="Nunito Sans Black" pitchFamily="2" charset="0"/>
      <p:bold r:id="rId20"/>
      <p:italic r:id="rId21"/>
      <p:boldItalic r:id="rId22"/>
    </p:embeddedFont>
    <p:embeddedFont>
      <p:font typeface="Nunito Sans ExtraLight" pitchFamily="2" charset="0"/>
      <p:regular r:id="rId23"/>
      <p:italic r:id="rId24"/>
    </p:embeddedFont>
    <p:embeddedFont>
      <p:font typeface="Nunito Sans Light" pitchFamily="2" charset="0"/>
      <p:regular r:id="rId25"/>
      <p: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12E6D"/>
    <a:srgbClr val="130C16"/>
    <a:srgbClr val="0080C9"/>
    <a:srgbClr val="005BB8"/>
    <a:srgbClr val="002E6D"/>
    <a:srgbClr val="003BA6"/>
    <a:srgbClr val="315698"/>
    <a:srgbClr val="002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18"/>
    <p:restoredTop sz="96240"/>
  </p:normalViewPr>
  <p:slideViewPr>
    <p:cSldViewPr snapToGrid="0">
      <p:cViewPr varScale="1">
        <p:scale>
          <a:sx n="113" d="100"/>
          <a:sy n="113" d="100"/>
        </p:scale>
        <p:origin x="1094" y="67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 dirty="0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>
                <a:latin typeface="Nunito Sans" pitchFamily="2" charset="77"/>
              </a:rPr>
              <a:t>Applied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  <a:endParaRPr lang="it-IT" dirty="0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  <a:endParaRPr lang="it-IT" dirty="0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01685F10-81FA-CB4A-86BF-F23E9730F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riangolo 4">
            <a:extLst>
              <a:ext uri="{FF2B5EF4-FFF2-40B4-BE49-F238E27FC236}">
                <a16:creationId xmlns:a16="http://schemas.microsoft.com/office/drawing/2014/main" id="{F076A697-4FFE-DF46-B84F-029593EF83A3}"/>
              </a:ext>
            </a:extLst>
          </p:cNvPr>
          <p:cNvSpPr/>
          <p:nvPr/>
        </p:nvSpPr>
        <p:spPr>
          <a:xfrm flipV="1">
            <a:off x="1130300" y="1143000"/>
            <a:ext cx="5181600" cy="2583266"/>
          </a:xfrm>
          <a:prstGeom prst="triangle">
            <a:avLst/>
          </a:prstGeom>
          <a:solidFill>
            <a:srgbClr val="EEEEE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1AD3B3-75F4-F44E-8B04-C37516154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/>
              <a:t>Proof</a:t>
            </a:r>
            <a:r>
              <a:rPr lang="it-IT" dirty="0"/>
              <a:t> of Concept </a:t>
            </a:r>
            <a:r>
              <a:rPr lang="it-IT" dirty="0" err="1"/>
              <a:t>Proposal</a:t>
            </a:r>
            <a:r>
              <a:rPr lang="it-IT" dirty="0"/>
              <a:t> Lamborghini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63833C-FDEB-DA44-BC6B-2B1C16704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623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9D8BC9-20BB-7648-AB1E-0C7B8888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090" y="326495"/>
            <a:ext cx="3814965" cy="394665"/>
          </a:xfrm>
        </p:spPr>
        <p:txBody>
          <a:bodyPr>
            <a:normAutofit fontScale="90000"/>
          </a:bodyPr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9ECB10-8965-EC4D-A2E2-7F398D645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090" y="1287010"/>
            <a:ext cx="2552700" cy="285240"/>
          </a:xfrm>
        </p:spPr>
        <p:txBody>
          <a:bodyPr/>
          <a:lstStyle/>
          <a:p>
            <a:r>
              <a:rPr lang="it-IT" sz="1400" b="1" dirty="0"/>
              <a:t>POC PROPOSALS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BC8C87A-D97B-4741-A1EB-964DCD467B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9700" y="2047238"/>
            <a:ext cx="2184400" cy="279400"/>
          </a:xfrm>
        </p:spPr>
        <p:txBody>
          <a:bodyPr/>
          <a:lstStyle/>
          <a:p>
            <a:r>
              <a:rPr lang="it-IT" sz="1400" dirty="0"/>
              <a:t>POC #1: Connected Car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7E51BB-1B90-4B4F-87E5-803592073F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7913" y="2359335"/>
            <a:ext cx="2184400" cy="279400"/>
          </a:xfrm>
        </p:spPr>
        <p:txBody>
          <a:bodyPr/>
          <a:lstStyle/>
          <a:p>
            <a:r>
              <a:rPr lang="it-IT" sz="1400" dirty="0"/>
              <a:t>Focus on POC #1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95A4B35-3E41-1344-9716-8188646F98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9700" y="3059114"/>
            <a:ext cx="2184400" cy="279400"/>
          </a:xfrm>
        </p:spPr>
        <p:txBody>
          <a:bodyPr/>
          <a:lstStyle/>
          <a:p>
            <a:r>
              <a:rPr lang="it-IT" sz="1400" dirty="0"/>
              <a:t>POC #2: Work-bench use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CCEEAB-6476-FB42-A183-9933FD8113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8655" y="3371211"/>
            <a:ext cx="2184400" cy="279400"/>
          </a:xfrm>
        </p:spPr>
        <p:txBody>
          <a:bodyPr/>
          <a:lstStyle/>
          <a:p>
            <a:r>
              <a:rPr lang="it-IT" sz="1400" dirty="0"/>
              <a:t>Focus on POC #2</a:t>
            </a:r>
          </a:p>
        </p:txBody>
      </p:sp>
      <p:pic>
        <p:nvPicPr>
          <p:cNvPr id="11" name="Immagine 10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2C1B4F6F-7F62-47C1-A749-361837137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5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 descr="Immagine che contiene elettronico, fotocamera, luce, proiettore&#10;&#10;Descrizione generata automaticamente">
            <a:extLst>
              <a:ext uri="{FF2B5EF4-FFF2-40B4-BE49-F238E27FC236}">
                <a16:creationId xmlns:a16="http://schemas.microsoft.com/office/drawing/2014/main" id="{8CB3E4D0-6220-4760-8E69-57B17EEF16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5735" r="35735"/>
          <a:stretch>
            <a:fillRect/>
          </a:stretch>
        </p:blipFill>
        <p:spPr>
          <a:xfrm>
            <a:off x="0" y="0"/>
            <a:ext cx="3130550" cy="51435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1D22E3-A983-794B-B8F9-A8C32BBCE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69202" y="1504104"/>
            <a:ext cx="4928057" cy="2405063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GB" dirty="0">
                <a:latin typeface="Nunito Sans" pitchFamily="2" charset="0"/>
                <a:cs typeface="Times New Roman" panose="02020603050405020304" pitchFamily="18" charset="0"/>
              </a:rPr>
              <a:t>In order for Lamborghini to develop a service portfolio that fully reflects users’ preferences and car usage style, we </a:t>
            </a:r>
            <a:r>
              <a:rPr lang="en-GB">
                <a:latin typeface="Nunito Sans" pitchFamily="2" charset="0"/>
                <a:cs typeface="Times New Roman" panose="02020603050405020304" pitchFamily="18" charset="0"/>
              </a:rPr>
              <a:t>plan to make </a:t>
            </a:r>
            <a:r>
              <a:rPr lang="en-GB" dirty="0">
                <a:latin typeface="Nunito Sans" pitchFamily="2" charset="0"/>
                <a:cs typeface="Times New Roman" panose="02020603050405020304" pitchFamily="18" charset="0"/>
              </a:rPr>
              <a:t>full use of the Connected Car data lake, and analyse the available data to classify </a:t>
            </a:r>
            <a:r>
              <a:rPr lang="en-GB" dirty="0" err="1">
                <a:latin typeface="Nunito Sans" pitchFamily="2" charset="0"/>
                <a:cs typeface="Times New Roman" panose="02020603050405020304" pitchFamily="18" charset="0"/>
              </a:rPr>
              <a:t>Lamborgini</a:t>
            </a:r>
            <a:r>
              <a:rPr lang="en-GB" dirty="0">
                <a:latin typeface="Nunito Sans" pitchFamily="2" charset="0"/>
                <a:cs typeface="Times New Roman" panose="02020603050405020304" pitchFamily="18" charset="0"/>
              </a:rPr>
              <a:t> owners on the basis of </a:t>
            </a:r>
            <a:r>
              <a:rPr lang="en-US" dirty="0">
                <a:latin typeface="Nunito Sans" pitchFamily="2" charset="0"/>
                <a:cs typeface="Times New Roman" panose="02020603050405020304" pitchFamily="18" charset="0"/>
              </a:rPr>
              <a:t>their actual driving patterns and </a:t>
            </a:r>
            <a:r>
              <a:rPr lang="en-US" dirty="0" err="1">
                <a:latin typeface="Nunito Sans" pitchFamily="2" charset="0"/>
                <a:cs typeface="Times New Roman" panose="02020603050405020304" pitchFamily="18" charset="0"/>
              </a:rPr>
              <a:t>behaviour</a:t>
            </a:r>
            <a:r>
              <a:rPr lang="en-US" dirty="0">
                <a:latin typeface="Nunito Sans" pitchFamily="2" charset="0"/>
                <a:cs typeface="Times New Roman" panose="02020603050405020304" pitchFamily="18" charset="0"/>
              </a:rPr>
              <a:t>. </a:t>
            </a:r>
            <a:endParaRPr lang="it-IT" dirty="0">
              <a:latin typeface="Nunito Sans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3730D6B-3DF8-D447-867F-61CBE8B5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354" y="357399"/>
            <a:ext cx="5079755" cy="394665"/>
          </a:xfrm>
        </p:spPr>
        <p:txBody>
          <a:bodyPr>
            <a:normAutofit fontScale="90000"/>
          </a:bodyPr>
          <a:lstStyle/>
          <a:p>
            <a:r>
              <a:rPr lang="it-IT" dirty="0"/>
              <a:t>POC #1: Connected car</a:t>
            </a:r>
          </a:p>
        </p:txBody>
      </p:sp>
    </p:spTree>
    <p:extLst>
      <p:ext uri="{BB962C8B-B14F-4D97-AF65-F5344CB8AC3E}">
        <p14:creationId xmlns:p14="http://schemas.microsoft.com/office/powerpoint/2010/main" val="406814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F69AE7-4DCF-9345-9169-C47B9C0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POC #1 focus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E79913-0810-864F-807D-F6520E260B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6" y="671009"/>
            <a:ext cx="8471807" cy="8238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it-IT" b="1" dirty="0">
                <a:latin typeface="Nunito Sans" pitchFamily="2" charset="0"/>
              </a:rPr>
              <a:t>Input Data: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Technical driving data from connected cars</a:t>
            </a:r>
          </a:p>
          <a:p>
            <a:pPr marL="342900" indent="-342900">
              <a:buAutoNum type="arabicPeriod"/>
            </a:pPr>
            <a:endParaRPr lang="it-IT" dirty="0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AEAF4DA3-2409-9440-B26A-794A308C1C23}"/>
              </a:ext>
            </a:extLst>
          </p:cNvPr>
          <p:cNvSpPr txBox="1">
            <a:spLocks/>
          </p:cNvSpPr>
          <p:nvPr/>
        </p:nvSpPr>
        <p:spPr>
          <a:xfrm>
            <a:off x="323845" y="1519871"/>
            <a:ext cx="8471807" cy="1205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1" dirty="0">
                <a:latin typeface="Nunito Sans" pitchFamily="2" charset="0"/>
              </a:rPr>
              <a:t>Our Process: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0"/>
              </a:rPr>
              <a:t>Find</a:t>
            </a:r>
            <a:r>
              <a:rPr lang="it-IT" dirty="0">
                <a:latin typeface="Nunito Sans" pitchFamily="2" charset="0"/>
              </a:rPr>
              <a:t> usage patterns based on reference </a:t>
            </a:r>
            <a:r>
              <a:rPr lang="it-IT" dirty="0" err="1">
                <a:latin typeface="Nunito Sans" pitchFamily="2" charset="0"/>
              </a:rPr>
              <a:t>operating</a:t>
            </a:r>
            <a:r>
              <a:rPr lang="it-IT" dirty="0">
                <a:latin typeface="Nunito Sans" pitchFamily="2" charset="0"/>
              </a:rPr>
              <a:t> </a:t>
            </a:r>
            <a:r>
              <a:rPr lang="it-IT" dirty="0" err="1">
                <a:latin typeface="Nunito Sans" pitchFamily="2" charset="0"/>
              </a:rPr>
              <a:t>conditions</a:t>
            </a:r>
            <a:endParaRPr lang="it-IT" dirty="0">
              <a:latin typeface="Nunito Sans" pitchFamily="2" charset="0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Develop a model to distinguish </a:t>
            </a:r>
            <a:r>
              <a:rPr lang="it-IT" dirty="0" err="1">
                <a:latin typeface="Nunito Sans" pitchFamily="2" charset="0"/>
              </a:rPr>
              <a:t>driving</a:t>
            </a:r>
            <a:r>
              <a:rPr lang="it-IT" dirty="0">
                <a:latin typeface="Nunito Sans" pitchFamily="2" charset="0"/>
              </a:rPr>
              <a:t> styles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Nunito Sans" pitchFamily="2" charset="0"/>
              </a:rPr>
              <a:t>Detect</a:t>
            </a:r>
            <a:r>
              <a:rPr lang="it-IT" dirty="0">
                <a:latin typeface="Nunito Sans" pitchFamily="2" charset="0"/>
              </a:rPr>
              <a:t> </a:t>
            </a:r>
            <a:r>
              <a:rPr lang="it-IT" dirty="0" err="1">
                <a:latin typeface="Nunito Sans" pitchFamily="2" charset="0"/>
              </a:rPr>
              <a:t>anomalies</a:t>
            </a:r>
            <a:endParaRPr lang="it-IT" dirty="0">
              <a:latin typeface="Nunito Sans" pitchFamily="2" charset="0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Use driving styles and usage patterns to identify types of users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7ABAE662-91A6-174D-B1F9-B6DCA3F73B63}"/>
              </a:ext>
            </a:extLst>
          </p:cNvPr>
          <p:cNvSpPr txBox="1">
            <a:spLocks/>
          </p:cNvSpPr>
          <p:nvPr/>
        </p:nvSpPr>
        <p:spPr>
          <a:xfrm>
            <a:off x="323844" y="3350005"/>
            <a:ext cx="8471807" cy="1205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it-IT" b="1" dirty="0">
                <a:latin typeface="Nunito Sans" pitchFamily="2" charset="0"/>
              </a:rPr>
              <a:t>Expected Results: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Develop evidence-based user typologies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Enable Lamborgini to develop a more client oriented service portfolio</a:t>
            </a:r>
          </a:p>
        </p:txBody>
      </p:sp>
    </p:spTree>
    <p:extLst>
      <p:ext uri="{BB962C8B-B14F-4D97-AF65-F5344CB8AC3E}">
        <p14:creationId xmlns:p14="http://schemas.microsoft.com/office/powerpoint/2010/main" val="231449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3C3016-85AA-5943-A266-1CA50F2FAC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599" y="1517226"/>
            <a:ext cx="5591388" cy="2939627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it-IT" dirty="0" err="1"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Improving</a:t>
            </a:r>
            <a:r>
              <a:rPr lang="it-IT" dirty="0"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digital asset management 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 the R&amp;D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phase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would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making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estimating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effort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needed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for a project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easier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allowing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less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discrepancies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between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planning and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needs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</a:pP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Through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data on the possible 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needs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of occupancy of work-</a:t>
            </a:r>
            <a:r>
              <a:rPr lang="it-IT" dirty="0" err="1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benches</a:t>
            </a:r>
            <a:r>
              <a:rPr lang="it-IT" dirty="0">
                <a:effectLst/>
                <a:latin typeface="Nunito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dirty="0">
                <a:latin typeface="Nunito Sans" pitchFamily="2" charset="0"/>
                <a:cs typeface="Times New Roman" panose="02020603050405020304" pitchFamily="18" charset="0"/>
              </a:rPr>
              <a:t>we plan to </a:t>
            </a:r>
            <a:r>
              <a:rPr lang="en-US" dirty="0">
                <a:latin typeface="Nunito Sans" pitchFamily="2" charset="0"/>
                <a:cs typeface="Times New Roman" panose="02020603050405020304" pitchFamily="18" charset="0"/>
              </a:rPr>
              <a:t>develop</a:t>
            </a:r>
            <a:r>
              <a:rPr lang="it-IT" dirty="0">
                <a:latin typeface="Nunito Sans" pitchFamily="2" charset="0"/>
                <a:cs typeface="Times New Roman" panose="02020603050405020304" pitchFamily="18" charset="0"/>
              </a:rPr>
              <a:t> a </a:t>
            </a:r>
            <a:r>
              <a:rPr lang="it-IT" dirty="0" err="1">
                <a:latin typeface="Nunito Sans" pitchFamily="2" charset="0"/>
                <a:cs typeface="Times New Roman" panose="02020603050405020304" pitchFamily="18" charset="0"/>
              </a:rPr>
              <a:t>realistical</a:t>
            </a:r>
            <a:r>
              <a:rPr lang="it-IT" dirty="0">
                <a:latin typeface="Nunito Sans" pitchFamily="2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Nunito Sans" pitchFamily="2" charset="0"/>
                <a:cs typeface="Times New Roman" panose="02020603050405020304" pitchFamily="18" charset="0"/>
              </a:rPr>
              <a:t>simulation</a:t>
            </a:r>
            <a:r>
              <a:rPr lang="it-IT" dirty="0">
                <a:latin typeface="Nunito Sans" pitchFamily="2" charset="0"/>
                <a:cs typeface="Times New Roman" panose="02020603050405020304" pitchFamily="18" charset="0"/>
              </a:rPr>
              <a:t> of work-</a:t>
            </a:r>
            <a:r>
              <a:rPr lang="it-IT" dirty="0" err="1">
                <a:latin typeface="Nunito Sans" pitchFamily="2" charset="0"/>
                <a:cs typeface="Times New Roman" panose="02020603050405020304" pitchFamily="18" charset="0"/>
              </a:rPr>
              <a:t>bench</a:t>
            </a:r>
            <a:r>
              <a:rPr lang="it-IT" dirty="0">
                <a:latin typeface="Nunito Sans" pitchFamily="2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Nunito Sans" pitchFamily="2" charset="0"/>
                <a:cs typeface="Times New Roman" panose="02020603050405020304" pitchFamily="18" charset="0"/>
              </a:rPr>
              <a:t>saturation</a:t>
            </a:r>
            <a:r>
              <a:rPr lang="it-IT" dirty="0">
                <a:latin typeface="Nunito Sans" pitchFamily="2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Nunito Sans" pitchFamily="2" charset="0"/>
                <a:cs typeface="Times New Roman" panose="02020603050405020304" pitchFamily="18" charset="0"/>
              </a:rPr>
              <a:t>allowing</a:t>
            </a:r>
            <a:r>
              <a:rPr lang="it-IT" dirty="0">
                <a:latin typeface="Nunito Sans" pitchFamily="2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Nunito Sans" pitchFamily="2" charset="0"/>
                <a:cs typeface="Times New Roman" panose="02020603050405020304" pitchFamily="18" charset="0"/>
              </a:rPr>
              <a:t>creation</a:t>
            </a:r>
            <a:r>
              <a:rPr lang="it-IT" dirty="0">
                <a:latin typeface="Nunito Sans" pitchFamily="2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Nunito Sans" pitchFamily="2" charset="0"/>
                <a:cs typeface="Times New Roman" panose="02020603050405020304" pitchFamily="18" charset="0"/>
              </a:rPr>
              <a:t>evidence-based</a:t>
            </a:r>
            <a:r>
              <a:rPr lang="it-IT" dirty="0">
                <a:latin typeface="Nunito Sans" pitchFamily="2" charset="0"/>
                <a:cs typeface="Times New Roman" panose="02020603050405020304" pitchFamily="18" charset="0"/>
              </a:rPr>
              <a:t> asset management rules. </a:t>
            </a:r>
          </a:p>
          <a:p>
            <a:pPr>
              <a:lnSpc>
                <a:spcPts val="2800"/>
              </a:lnSpc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2800"/>
              </a:lnSpc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2A11231-335A-014F-A6C6-DCD21B88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POC #2: Work-bench use</a:t>
            </a:r>
          </a:p>
        </p:txBody>
      </p:sp>
      <p:pic>
        <p:nvPicPr>
          <p:cNvPr id="12" name="Segnaposto immagine 11" descr="Immagine che contiene testo, elettronico, computer&#10;&#10;Descrizione generata automaticamente">
            <a:extLst>
              <a:ext uri="{FF2B5EF4-FFF2-40B4-BE49-F238E27FC236}">
                <a16:creationId xmlns:a16="http://schemas.microsoft.com/office/drawing/2014/main" id="{0502B648-173D-463F-9D2B-32C7EE7704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4630" r="14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318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F69AE7-4DCF-9345-9169-C47B9C0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POC #2 focus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E79913-0810-864F-807D-F6520E260B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6" y="682615"/>
            <a:ext cx="8471807" cy="8238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it-IT" b="1" dirty="0">
                <a:latin typeface="Nunito Sans" pitchFamily="2" charset="0"/>
              </a:rPr>
              <a:t>Input Data: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unito Sans" pitchFamily="2" charset="0"/>
              </a:rPr>
              <a:t>List of potential occupancy types of work-benches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AEAF4DA3-2409-9440-B26A-794A308C1C23}"/>
              </a:ext>
            </a:extLst>
          </p:cNvPr>
          <p:cNvSpPr txBox="1">
            <a:spLocks/>
          </p:cNvSpPr>
          <p:nvPr/>
        </p:nvSpPr>
        <p:spPr>
          <a:xfrm>
            <a:off x="323847" y="1604667"/>
            <a:ext cx="8820153" cy="1399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500" b="1" dirty="0">
                <a:latin typeface="Nunito Sans" pitchFamily="2" charset="0"/>
              </a:rPr>
              <a:t>Our Process:</a:t>
            </a: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it-IT" sz="3500" dirty="0">
                <a:latin typeface="Nunito Sans" pitchFamily="2" charset="0"/>
              </a:rPr>
              <a:t>Use a MonteCarlo Simulation to </a:t>
            </a:r>
            <a:r>
              <a:rPr lang="en-US" sz="3500" dirty="0">
                <a:latin typeface="Nunito Sans" pitchFamily="2" charset="0"/>
              </a:rPr>
              <a:t>model the probability of different outcomes based on input data parameters </a:t>
            </a:r>
            <a:endParaRPr lang="it-IT" sz="3500" dirty="0">
              <a:latin typeface="Nunito Sans" pitchFamily="2" charset="0"/>
            </a:endParaRP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latin typeface="Nunito Sans" pitchFamily="2" charset="0"/>
              </a:rPr>
              <a:t>Develop</a:t>
            </a:r>
            <a:r>
              <a:rPr lang="it-IT" sz="3500" dirty="0">
                <a:latin typeface="Nunito Sans" pitchFamily="2" charset="0"/>
              </a:rPr>
              <a:t> a probabilistic model of work-bench occupancy  </a:t>
            </a:r>
          </a:p>
          <a:p>
            <a:endParaRPr lang="it-IT" sz="1600" dirty="0"/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7ABAE662-91A6-174D-B1F9-B6DCA3F73B63}"/>
              </a:ext>
            </a:extLst>
          </p:cNvPr>
          <p:cNvSpPr txBox="1">
            <a:spLocks/>
          </p:cNvSpPr>
          <p:nvPr/>
        </p:nvSpPr>
        <p:spPr>
          <a:xfrm>
            <a:off x="323847" y="2953172"/>
            <a:ext cx="8471807" cy="1667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Nunito Sans" pitchFamily="2" charset="0"/>
              </a:rPr>
              <a:t>Expected</a:t>
            </a:r>
            <a:r>
              <a:rPr lang="it-IT" b="1" dirty="0">
                <a:latin typeface="Nunito Sans" pitchFamily="2" charset="0"/>
              </a:rPr>
              <a:t> </a:t>
            </a:r>
            <a:r>
              <a:rPr lang="en-US" b="1" dirty="0">
                <a:latin typeface="Nunito Sans" pitchFamily="2" charset="0"/>
              </a:rPr>
              <a:t>Results</a:t>
            </a:r>
            <a:r>
              <a:rPr lang="it-IT" b="1" dirty="0">
                <a:latin typeface="Nunito Sans" pitchFamily="2" charset="0"/>
              </a:rPr>
              <a:t>: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Realistic simulation of work-bench saturation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Development of possible basis of a Digital Twin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Nunito Sans" pitchFamily="2" charset="0"/>
              </a:rPr>
              <a:t>Allowing to </a:t>
            </a:r>
            <a:r>
              <a:rPr lang="en-US" dirty="0">
                <a:latin typeface="Nunito Sans" pitchFamily="2" charset="0"/>
              </a:rPr>
              <a:t>build</a:t>
            </a:r>
            <a:r>
              <a:rPr lang="it-IT" dirty="0">
                <a:latin typeface="Nunito Sans" pitchFamily="2" charset="0"/>
              </a:rPr>
              <a:t> asset management rules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1127481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127</TotalTime>
  <Words>282</Words>
  <Application>Microsoft Office PowerPoint</Application>
  <PresentationFormat>Presentazione su schermo (16:9)</PresentationFormat>
  <Paragraphs>36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4" baseType="lpstr">
      <vt:lpstr>Nunito Sans ExtraLight</vt:lpstr>
      <vt:lpstr>Calibri</vt:lpstr>
      <vt:lpstr>Arial</vt:lpstr>
      <vt:lpstr>Nunito Sans Black</vt:lpstr>
      <vt:lpstr>Nunito Sans</vt:lpstr>
      <vt:lpstr>Nunito Sans Light</vt:lpstr>
      <vt:lpstr>Roboto</vt:lpstr>
      <vt:lpstr>APPLIED</vt:lpstr>
      <vt:lpstr>Presentazione standard di PowerPoint</vt:lpstr>
      <vt:lpstr>agenda</vt:lpstr>
      <vt:lpstr>POC #1: Connected car</vt:lpstr>
      <vt:lpstr>POC #1 focus</vt:lpstr>
      <vt:lpstr>POC #2: Work-bench use</vt:lpstr>
      <vt:lpstr>POC #2 focus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25</cp:revision>
  <dcterms:created xsi:type="dcterms:W3CDTF">2021-10-06T12:39:56Z</dcterms:created>
  <dcterms:modified xsi:type="dcterms:W3CDTF">2021-10-06T19:49:33Z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